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350" r:id="rId2"/>
    <p:sldId id="351" r:id="rId3"/>
    <p:sldId id="352" r:id="rId4"/>
    <p:sldId id="353" r:id="rId5"/>
    <p:sldId id="354" r:id="rId6"/>
    <p:sldId id="355" r:id="rId7"/>
    <p:sldId id="357" r:id="rId8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497D"/>
    <a:srgbClr val="019E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Stile medio 2 - Colore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Stile medio 2 - Colore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B301B821-A1FF-4177-AEE7-76D212191A09}" styleName="Stile medio 1 - Color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128" d="100"/>
          <a:sy n="128" d="100"/>
        </p:scale>
        <p:origin x="126" y="12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png>
</file>

<file path=ppt/media/image16.png>
</file>

<file path=ppt/media/image17.tiff>
</file>

<file path=ppt/media/image18.png>
</file>

<file path=ppt/media/image19.tiff>
</file>

<file path=ppt/media/image2.jpg>
</file>

<file path=ppt/media/image20.tiff>
</file>

<file path=ppt/media/image23.svg>
</file>

<file path=ppt/media/image25.svg>
</file>

<file path=ppt/media/image28.sv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86C7B2-0734-5947-932D-C560753EB3E4}" type="datetimeFigureOut">
              <a:rPr lang="it-IT" smtClean="0"/>
              <a:t>22/02/2019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30E0D9-87A3-EF42-91BF-7C1F6EE333ED}" type="slidenum">
              <a:rPr lang="en-GB" smtClean="0"/>
              <a:t>‹N›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88067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/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134DC2B-7C4B-4A9A-9142-02AF7FC3F28F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3315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it-IT"/>
              <a:t>Fare clic per modificare stile</a:t>
            </a:r>
            <a:endParaRPr lang="en-GB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GB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771D5-F2F5-6D49-80A3-84704C6CB8BC}" type="datetimeFigureOut">
              <a:rPr lang="it-IT" smtClean="0"/>
              <a:t>22/02/2019</a:t>
            </a:fld>
            <a:endParaRPr lang="en-GB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9C54E-4611-9147-A589-7898907E3030}" type="slidenum">
              <a:rPr lang="en-GB" smtClean="0"/>
              <a:t>‹N›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it-IT" dirty="0"/>
              <a:t>Fare clic per modificare stile</a:t>
            </a:r>
            <a:endParaRPr lang="en-GB" dirty="0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771D5-F2F5-6D49-80A3-84704C6CB8BC}" type="datetimeFigureOut">
              <a:rPr lang="it-IT" smtClean="0"/>
              <a:t>22/02/2019</a:t>
            </a:fld>
            <a:endParaRPr lang="en-GB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9C54E-4611-9147-A589-7898907E3030}" type="slidenum">
              <a:rPr lang="en-GB" smtClean="0"/>
              <a:t>‹N›</a:t>
            </a:fld>
            <a:endParaRPr lang="en-GB"/>
          </a:p>
        </p:txBody>
      </p:sp>
      <p:sp>
        <p:nvSpPr>
          <p:cNvPr id="10" name="Titolo 1"/>
          <p:cNvSpPr txBox="1">
            <a:spLocks/>
          </p:cNvSpPr>
          <p:nvPr userDrawn="1"/>
        </p:nvSpPr>
        <p:spPr>
          <a:xfrm>
            <a:off x="404440" y="225821"/>
            <a:ext cx="8272200" cy="688579"/>
          </a:xfrm>
          <a:prstGeom prst="rect">
            <a:avLst/>
          </a:prstGeom>
          <a:solidFill>
            <a:srgbClr val="1F497D"/>
          </a:solidFill>
        </p:spPr>
        <p:txBody>
          <a:bodyPr>
            <a:normAutofit fontScale="77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it-IT" sz="2000" cap="smal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it-IT" sz="2000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it-IT" sz="2000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sz="2000" dirty="0"/>
          </a:p>
        </p:txBody>
      </p:sp>
      <p:pic>
        <p:nvPicPr>
          <p:cNvPr id="9" name="Immagin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05" y="303713"/>
            <a:ext cx="2280631" cy="46922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/>
          <a:lstStyle/>
          <a:p>
            <a:r>
              <a:rPr lang="it-IT"/>
              <a:t>Fare clic per modificare stile</a:t>
            </a:r>
            <a:endParaRPr lang="en-GB"/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771D5-F2F5-6D49-80A3-84704C6CB8BC}" type="datetimeFigureOut">
              <a:rPr lang="it-IT" smtClean="0"/>
              <a:t>22/02/2019</a:t>
            </a:fld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9C54E-4611-9147-A589-7898907E3030}" type="slidenum">
              <a:rPr lang="en-GB" smtClean="0"/>
              <a:t>‹N›</a:t>
            </a:fld>
            <a:endParaRPr lang="en-GB"/>
          </a:p>
        </p:txBody>
      </p:sp>
      <p:sp>
        <p:nvSpPr>
          <p:cNvPr id="8" name="Titolo 1"/>
          <p:cNvSpPr txBox="1">
            <a:spLocks/>
          </p:cNvSpPr>
          <p:nvPr userDrawn="1"/>
        </p:nvSpPr>
        <p:spPr>
          <a:xfrm>
            <a:off x="404440" y="225821"/>
            <a:ext cx="8272200" cy="688579"/>
          </a:xfrm>
          <a:prstGeom prst="rect">
            <a:avLst/>
          </a:prstGeom>
          <a:solidFill>
            <a:srgbClr val="1F497D"/>
          </a:solidFill>
        </p:spPr>
        <p:txBody>
          <a:bodyPr>
            <a:normAutofit fontScale="77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it-IT" sz="2000" cap="small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it-IT" sz="2000" cap="small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it-IT" sz="2000" cap="small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sz="2000" dirty="0">
              <a:solidFill>
                <a:schemeClr val="bg1"/>
              </a:solidFill>
            </a:endParaRPr>
          </a:p>
        </p:txBody>
      </p:sp>
      <p:pic>
        <p:nvPicPr>
          <p:cNvPr id="9" name="Immagin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05" y="303713"/>
            <a:ext cx="2280631" cy="46922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25821"/>
            <a:ext cx="8229600" cy="639762"/>
          </a:xfrm>
        </p:spPr>
        <p:txBody>
          <a:bodyPr/>
          <a:lstStyle/>
          <a:p>
            <a:r>
              <a:rPr lang="it-IT"/>
              <a:t>Fare clic per modificare stile</a:t>
            </a:r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3771D5-F2F5-6D49-80A3-84704C6CB8BC}" type="datetimeFigureOut">
              <a:rPr lang="it-IT" smtClean="0"/>
              <a:t>22/02/2019</a:t>
            </a:fld>
            <a:endParaRPr lang="en-GB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19C54E-4611-9147-A589-7898907E3030}" type="slidenum">
              <a:rPr lang="en-GB" smtClean="0"/>
              <a:t>‹N›</a:t>
            </a:fld>
            <a:endParaRPr lang="en-GB"/>
          </a:p>
        </p:txBody>
      </p:sp>
      <p:sp>
        <p:nvSpPr>
          <p:cNvPr id="6" name="Titolo 1"/>
          <p:cNvSpPr txBox="1">
            <a:spLocks/>
          </p:cNvSpPr>
          <p:nvPr userDrawn="1"/>
        </p:nvSpPr>
        <p:spPr>
          <a:xfrm>
            <a:off x="404440" y="225821"/>
            <a:ext cx="8272200" cy="688579"/>
          </a:xfrm>
          <a:prstGeom prst="rect">
            <a:avLst/>
          </a:prstGeom>
          <a:solidFill>
            <a:srgbClr val="1F497D"/>
          </a:solidFill>
        </p:spPr>
        <p:txBody>
          <a:bodyPr>
            <a:normAutofit fontScale="77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it-IT" sz="2000" cap="small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it-IT" sz="2000" cap="small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it-IT" sz="2000" cap="small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sz="2000" dirty="0">
              <a:solidFill>
                <a:schemeClr val="bg1"/>
              </a:solidFill>
            </a:endParaRPr>
          </a:p>
        </p:txBody>
      </p:sp>
      <p:pic>
        <p:nvPicPr>
          <p:cNvPr id="7" name="Immagin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05" y="303713"/>
            <a:ext cx="2280631" cy="469221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olo e contenut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olo 1"/>
          <p:cNvSpPr txBox="1">
            <a:spLocks/>
          </p:cNvSpPr>
          <p:nvPr userDrawn="1"/>
        </p:nvSpPr>
        <p:spPr>
          <a:xfrm>
            <a:off x="404440" y="225821"/>
            <a:ext cx="8272200" cy="688579"/>
          </a:xfrm>
          <a:prstGeom prst="rect">
            <a:avLst/>
          </a:prstGeom>
          <a:solidFill>
            <a:srgbClr val="1F497D"/>
          </a:solidFill>
        </p:spPr>
        <p:txBody>
          <a:bodyPr>
            <a:normAutofit fontScale="77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endParaRPr lang="it-IT" sz="2000" cap="small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r"/>
            <a:r>
              <a:rPr lang="it-IT" sz="2000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  <a:t/>
            </a:r>
            <a:br>
              <a:rPr lang="it-IT" sz="2000" cap="small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it-IT" sz="2000" dirty="0"/>
          </a:p>
        </p:txBody>
      </p:sp>
      <p:pic>
        <p:nvPicPr>
          <p:cNvPr id="8" name="Immagin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05" y="303713"/>
            <a:ext cx="2280631" cy="469221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5" t="25939" r="7825" b="33709"/>
          <a:stretch/>
        </p:blipFill>
        <p:spPr>
          <a:xfrm>
            <a:off x="7194585" y="6156866"/>
            <a:ext cx="1760394" cy="610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157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stile</a:t>
            </a:r>
            <a:endParaRPr lang="en-GB"/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3771D5-F2F5-6D49-80A3-84704C6CB8BC}" type="datetimeFigureOut">
              <a:rPr lang="it-IT" smtClean="0"/>
              <a:t>22/02/2019</a:t>
            </a:fld>
            <a:endParaRPr lang="en-GB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19C54E-4611-9147-A589-7898907E3030}" type="slidenum">
              <a:rPr lang="en-GB" smtClean="0"/>
              <a:t>‹N›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4" r:id="rId4"/>
    <p:sldLayoutId id="2147483655" r:id="rId5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9.jpg"/><Relationship Id="rId5" Type="http://schemas.openxmlformats.org/officeDocument/2006/relationships/image" Target="../media/image4.png"/><Relationship Id="rId10" Type="http://schemas.openxmlformats.org/officeDocument/2006/relationships/image" Target="../media/image8.jpeg"/><Relationship Id="rId4" Type="http://schemas.openxmlformats.org/officeDocument/2006/relationships/image" Target="../media/image3.png"/><Relationship Id="rId9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7" Type="http://schemas.openxmlformats.org/officeDocument/2006/relationships/image" Target="../media/image23.sv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2.tiff"/><Relationship Id="rId7" Type="http://schemas.openxmlformats.org/officeDocument/2006/relationships/image" Target="../media/image17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svg"/><Relationship Id="rId5" Type="http://schemas.openxmlformats.org/officeDocument/2006/relationships/image" Target="../media/image16.png"/><Relationship Id="rId4" Type="http://schemas.openxmlformats.org/officeDocument/2006/relationships/image" Target="../media/image13.tiff"/><Relationship Id="rId9" Type="http://schemas.openxmlformats.org/officeDocument/2006/relationships/image" Target="../media/image23.sv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18.png"/><Relationship Id="rId7" Type="http://schemas.openxmlformats.org/officeDocument/2006/relationships/image" Target="../media/image14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11" Type="http://schemas.openxmlformats.org/officeDocument/2006/relationships/image" Target="../media/image25.svg"/><Relationship Id="rId5" Type="http://schemas.openxmlformats.org/officeDocument/2006/relationships/image" Target="../media/image19.tiff"/><Relationship Id="rId10" Type="http://schemas.openxmlformats.org/officeDocument/2006/relationships/image" Target="../media/image16.png"/><Relationship Id="rId4" Type="http://schemas.openxmlformats.org/officeDocument/2006/relationships/image" Target="../media/image28.svg"/><Relationship Id="rId9" Type="http://schemas.openxmlformats.org/officeDocument/2006/relationships/image" Target="../media/image23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7" Type="http://schemas.openxmlformats.org/officeDocument/2006/relationships/image" Target="../media/image23.svg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tiff"/><Relationship Id="rId4" Type="http://schemas.openxmlformats.org/officeDocument/2006/relationships/image" Target="../media/image12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prstGeom prst="rect">
            <a:avLst/>
          </a:prstGeom>
          <a:noFill/>
        </p:spPr>
        <p:txBody>
          <a:bodyPr>
            <a:normAutofit/>
          </a:bodyPr>
          <a:lstStyle/>
          <a:p>
            <a:pPr lvl="1">
              <a:buFont typeface="Wingdings" panose="05000000000000000000" pitchFamily="2" charset="2"/>
              <a:buChar char="§"/>
            </a:pPr>
            <a:endParaRPr lang="en-US" sz="800" dirty="0">
              <a:solidFill>
                <a:srgbClr val="1F497D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1F497D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1F497D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1F497D"/>
              </a:solidFill>
            </a:endParaRPr>
          </a:p>
          <a:p>
            <a:pPr marL="0" indent="0">
              <a:buNone/>
            </a:pPr>
            <a:endParaRPr lang="en-US" dirty="0">
              <a:solidFill>
                <a:srgbClr val="1F497D"/>
              </a:solidFill>
            </a:endParaRPr>
          </a:p>
        </p:txBody>
      </p:sp>
      <p:sp>
        <p:nvSpPr>
          <p:cNvPr id="23" name="CasellaDiTesto 22"/>
          <p:cNvSpPr txBox="1"/>
          <p:nvPr/>
        </p:nvSpPr>
        <p:spPr>
          <a:xfrm>
            <a:off x="3498574" y="45057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55" t="25939" r="7825" b="33709"/>
          <a:stretch/>
        </p:blipFill>
        <p:spPr>
          <a:xfrm>
            <a:off x="2431773" y="3429000"/>
            <a:ext cx="4227444" cy="1466155"/>
          </a:xfrm>
          <a:prstGeom prst="rect">
            <a:avLst/>
          </a:prstGeom>
        </p:spPr>
      </p:pic>
      <p:sp>
        <p:nvSpPr>
          <p:cNvPr id="4" name="CasellaDiTesto 3"/>
          <p:cNvSpPr txBox="1"/>
          <p:nvPr/>
        </p:nvSpPr>
        <p:spPr>
          <a:xfrm>
            <a:off x="318052" y="92765"/>
            <a:ext cx="8454887" cy="87464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it-IT" dirty="0"/>
          </a:p>
        </p:txBody>
      </p:sp>
      <p:pic>
        <p:nvPicPr>
          <p:cNvPr id="7" name="Immagin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913" y="5552601"/>
            <a:ext cx="1975276" cy="1038848"/>
          </a:xfrm>
          <a:prstGeom prst="rect">
            <a:avLst/>
          </a:prstGeom>
        </p:spPr>
      </p:pic>
      <p:pic>
        <p:nvPicPr>
          <p:cNvPr id="5" name="Immagin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6034" y="5875930"/>
            <a:ext cx="3344425" cy="688087"/>
          </a:xfrm>
          <a:prstGeom prst="rect">
            <a:avLst/>
          </a:prstGeom>
        </p:spPr>
      </p:pic>
      <p:grpSp>
        <p:nvGrpSpPr>
          <p:cNvPr id="10" name="Gruppo 9"/>
          <p:cNvGrpSpPr/>
          <p:nvPr/>
        </p:nvGrpSpPr>
        <p:grpSpPr>
          <a:xfrm>
            <a:off x="0" y="0"/>
            <a:ext cx="3648075" cy="1593457"/>
            <a:chOff x="0" y="0"/>
            <a:chExt cx="3648075" cy="1593457"/>
          </a:xfrm>
        </p:grpSpPr>
        <p:pic>
          <p:nvPicPr>
            <p:cNvPr id="1026" name="Picture 2" descr="ttp://www.wwwitalia.eu/web/wp-content/uploads/miur.png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3648075" cy="12477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CasellaDiTesto 8"/>
            <p:cNvSpPr txBox="1"/>
            <p:nvPr/>
          </p:nvSpPr>
          <p:spPr>
            <a:xfrm>
              <a:off x="228087" y="1193347"/>
              <a:ext cx="325762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it-IT" sz="2000" dirty="0">
                  <a:solidFill>
                    <a:schemeClr val="accent1">
                      <a:lumMod val="50000"/>
                    </a:schemeClr>
                  </a:solidFill>
                  <a:latin typeface="Berlin Sans FB Demi" panose="020E0802020502020306" pitchFamily="34" charset="0"/>
                </a:rPr>
                <a:t>Dipartimento di Eccellenza</a:t>
              </a:r>
            </a:p>
          </p:txBody>
        </p:sp>
      </p:grpSp>
      <p:sp>
        <p:nvSpPr>
          <p:cNvPr id="12" name="CasellaDiTesto 11"/>
          <p:cNvSpPr txBox="1">
            <a:spLocks noChangeAspect="1"/>
          </p:cNvSpPr>
          <p:nvPr/>
        </p:nvSpPr>
        <p:spPr>
          <a:xfrm>
            <a:off x="3215106" y="450570"/>
            <a:ext cx="219147" cy="4381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grpSp>
        <p:nvGrpSpPr>
          <p:cNvPr id="15" name="Gruppo 14"/>
          <p:cNvGrpSpPr/>
          <p:nvPr/>
        </p:nvGrpSpPr>
        <p:grpSpPr>
          <a:xfrm>
            <a:off x="3844106" y="224908"/>
            <a:ext cx="5219516" cy="1276499"/>
            <a:chOff x="3844106" y="224908"/>
            <a:chExt cx="5219516" cy="1276499"/>
          </a:xfrm>
        </p:grpSpPr>
        <p:pic>
          <p:nvPicPr>
            <p:cNvPr id="11" name="Picture 4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836178" y="227413"/>
              <a:ext cx="4227444" cy="1273994"/>
            </a:xfrm>
            <a:prstGeom prst="rect">
              <a:avLst/>
            </a:prstGeom>
          </p:spPr>
        </p:pic>
        <p:pic>
          <p:nvPicPr>
            <p:cNvPr id="13" name="Segnaposto contenuto 3"/>
            <p:cNvPicPr>
              <a:picLocks noChangeAspect="1"/>
            </p:cNvPicPr>
            <p:nvPr/>
          </p:nvPicPr>
          <p:blipFill>
            <a:blip r:embed="rId8" cstate="print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backgroundRemoval t="0" b="89876" l="4647" r="98218">
                          <a14:foregroundMark x1="7511" y1="84241" x2="96817" y2="86151"/>
                          <a14:foregroundMark x1="10567" y1="79274" x2="10376" y2="80420"/>
                          <a14:foregroundMark x1="10248" y1="49188" x2="10248" y2="49188"/>
                          <a14:foregroundMark x1="10185" y1="49284" x2="7829" y2="69245"/>
                          <a14:foregroundMark x1="7829" y1="68768" x2="6238" y2="82713"/>
                          <a14:foregroundMark x1="39593" y1="25501" x2="39593" y2="25501"/>
                          <a14:foregroundMark x1="39529" y1="25597" x2="39338" y2="26552"/>
                          <a14:foregroundMark x1="39338" y1="26552" x2="39402" y2="28271"/>
                          <a14:foregroundMark x1="39593" y1="28462" x2="39847" y2="28653"/>
                          <a14:foregroundMark x1="51560" y1="25692" x2="51560" y2="25692"/>
                          <a14:foregroundMark x1="51560" y1="25692" x2="51878" y2="26648"/>
                          <a14:foregroundMark x1="51941" y1="26839" x2="51814" y2="28653"/>
                          <a14:foregroundMark x1="51750" y1="28844" x2="51560" y2="29226"/>
                          <a14:foregroundMark x1="51560" y1="29226" x2="51878" y2="30277"/>
                          <a14:foregroundMark x1="51941" y1="30564" x2="51878" y2="32283"/>
                          <a14:foregroundMark x1="30554" y1="31614" x2="30299" y2="28749"/>
                          <a14:foregroundMark x1="28835" y1="31423" x2="28517" y2="28367"/>
                          <a14:foregroundMark x1="97008" y1="84145" x2="90643" y2="34670"/>
                          <a14:foregroundMark x1="73520" y1="32569" x2="73520" y2="32569"/>
                          <a14:foregroundMark x1="73393" y1="31614" x2="72565" y2="20535"/>
                          <a14:foregroundMark x1="72693" y1="22254" x2="72693" y2="22254"/>
                          <a14:foregroundMark x1="72756" y1="22159" x2="76194" y2="0"/>
                          <a14:foregroundMark x1="70528" y1="382" x2="67855" y2="18052"/>
                          <a14:foregroundMark x1="67855" y1="17956" x2="69255" y2="33047"/>
                          <a14:foregroundMark x1="68109" y1="20917" x2="68682" y2="35721"/>
                          <a14:backgroundMark x1="11649" y1="86724" x2="11649" y2="86724"/>
                          <a14:backgroundMark x1="11585" y1="86437" x2="95226" y2="88252"/>
                          <a14:backgroundMark x1="89052" y1="37822" x2="89052" y2="37822"/>
                          <a14:backgroundMark x1="89561" y1="38013" x2="89688" y2="37536"/>
                          <a14:backgroundMark x1="14513" y1="35435" x2="14513" y2="35435"/>
                          <a14:backgroundMark x1="14004" y1="35530" x2="14004" y2="35530"/>
                          <a14:backgroundMark x1="9803" y1="79847" x2="9803" y2="79847"/>
                          <a14:backgroundMark x1="9357" y1="79847" x2="9357" y2="79847"/>
                          <a14:backgroundMark x1="8721" y1="80707" x2="8721" y2="80707"/>
                          <a14:backgroundMark x1="9102" y1="80993" x2="9102" y2="80993"/>
                          <a14:backgroundMark x1="9166" y1="81089" x2="9166" y2="81089"/>
                          <a14:backgroundMark x1="9484" y1="80898" x2="9484" y2="80898"/>
                          <a14:backgroundMark x1="9994" y1="79561" x2="9994" y2="79561"/>
                          <a14:backgroundMark x1="10821" y1="85769" x2="31190" y2="86055"/>
                          <a14:backgroundMark x1="54297" y1="86628" x2="96053" y2="87011"/>
                          <a14:backgroundMark x1="39656" y1="27030" x2="39656" y2="27030"/>
                          <a14:backgroundMark x1="39020" y1="26552" x2="39020" y2="26552"/>
                          <a14:backgroundMark x1="52132" y1="30468" x2="52132" y2="30468"/>
                          <a14:backgroundMark x1="52132" y1="32187" x2="52132" y2="32187"/>
                          <a14:backgroundMark x1="51560" y1="31805" x2="51560" y2="31805"/>
                          <a14:backgroundMark x1="51560" y1="27030" x2="51560" y2="27030"/>
                          <a14:backgroundMark x1="28899" y1="28271" x2="29344" y2="30564"/>
                          <a14:backgroundMark x1="22915" y1="30755" x2="22915" y2="30755"/>
                          <a14:backgroundMark x1="19733" y1="30755" x2="19733" y2="30755"/>
                          <a14:backgroundMark x1="24570" y1="31137" x2="24570" y2="31137"/>
                          <a14:backgroundMark x1="93953" y1="81280" x2="93953" y2="81280"/>
                          <a14:backgroundMark x1="9357" y1="85578" x2="97199" y2="86724"/>
                          <a14:backgroundMark x1="7002" y1="85005" x2="96690" y2="86628"/>
                          <a14:backgroundMark x1="7384" y1="84432" x2="89815" y2="86151"/>
                          <a14:backgroundMark x1="97772" y1="84432" x2="91279" y2="33620"/>
                          <a14:backgroundMark x1="74093" y1="20726" x2="74093" y2="20726"/>
                          <a14:backgroundMark x1="88797" y1="37536" x2="88797" y2="37536"/>
                          <a14:backgroundMark x1="73711" y1="21872" x2="76639" y2="0"/>
                          <a14:backgroundMark x1="67218" y1="17765" x2="70401" y2="0"/>
                          <a14:backgroundMark x1="94271" y1="82044" x2="94780" y2="82521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44778" y="224908"/>
              <a:ext cx="1164037" cy="684034"/>
            </a:xfrm>
            <a:prstGeom prst="rect">
              <a:avLst/>
            </a:prstGeom>
            <a:gradFill flip="none" rotWithShape="1">
              <a:gsLst>
                <a:gs pos="0">
                  <a:schemeClr val="accent5">
                    <a:lumMod val="0"/>
                    <a:lumOff val="100000"/>
                  </a:schemeClr>
                </a:gs>
                <a:gs pos="35000">
                  <a:schemeClr val="accent5">
                    <a:lumMod val="0"/>
                    <a:lumOff val="100000"/>
                  </a:schemeClr>
                </a:gs>
                <a:gs pos="100000">
                  <a:schemeClr val="accent5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effectLst>
              <a:outerShdw blurRad="139700" dist="63500" dir="9900000" sx="101000" sy="101000" algn="b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4" name="Picture 3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44106" y="891098"/>
              <a:ext cx="1162813" cy="6074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8" name="CasellaDiTesto 7"/>
          <p:cNvSpPr txBox="1"/>
          <p:nvPr/>
        </p:nvSpPr>
        <p:spPr>
          <a:xfrm>
            <a:off x="1137869" y="2052990"/>
            <a:ext cx="681526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3200" b="1" i="1" dirty="0">
                <a:solidFill>
                  <a:schemeClr val="accent1">
                    <a:lumMod val="50000"/>
                  </a:schemeClr>
                </a:solidFill>
              </a:rPr>
              <a:t>Proposta </a:t>
            </a:r>
            <a:r>
              <a:rPr lang="it-IT" sz="3200" b="1" i="1" dirty="0" err="1">
                <a:solidFill>
                  <a:schemeClr val="accent1">
                    <a:lumMod val="50000"/>
                  </a:schemeClr>
                </a:solidFill>
              </a:rPr>
              <a:t>PoTeCo</a:t>
            </a:r>
            <a:endParaRPr lang="it-IT" sz="3200" b="1" i="1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it-IT" sz="3200" b="1" i="1" dirty="0">
                <a:solidFill>
                  <a:schemeClr val="accent1">
                    <a:lumMod val="50000"/>
                  </a:schemeClr>
                </a:solidFill>
              </a:rPr>
              <a:t> task Controllo e </a:t>
            </a:r>
            <a:r>
              <a:rPr lang="it-IT" sz="3200" b="1" i="1">
                <a:solidFill>
                  <a:schemeClr val="accent1">
                    <a:lumMod val="50000"/>
                  </a:schemeClr>
                </a:solidFill>
              </a:rPr>
              <a:t>Monitoraggio Remoto</a:t>
            </a:r>
            <a:endParaRPr lang="it-IT" sz="3200" b="1" i="1" dirty="0">
              <a:solidFill>
                <a:schemeClr val="bg1"/>
              </a:solidFill>
            </a:endParaRPr>
          </a:p>
        </p:txBody>
      </p:sp>
      <p:pic>
        <p:nvPicPr>
          <p:cNvPr id="16" name="Immagine 15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1645" y="5132056"/>
            <a:ext cx="939052" cy="1569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089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 fontScale="90000"/>
          </a:bodyPr>
          <a:lstStyle/>
          <a:p>
            <a:pPr algn="r"/>
            <a:r>
              <a:rPr lang="en-GB" dirty="0" err="1"/>
              <a:t>Linee</a:t>
            </a:r>
            <a:r>
              <a:rPr lang="en-GB" dirty="0"/>
              <a:t> di </a:t>
            </a:r>
            <a:r>
              <a:rPr lang="en-GB" dirty="0" err="1"/>
              <a:t>sviluppo</a:t>
            </a:r>
            <a:r>
              <a:rPr lang="en-GB" dirty="0"/>
              <a:t> </a:t>
            </a:r>
          </a:p>
        </p:txBody>
      </p:sp>
      <p:sp>
        <p:nvSpPr>
          <p:cNvPr id="6" name="Segnaposto contenuto 4">
            <a:extLst>
              <a:ext uri="{FF2B5EF4-FFF2-40B4-BE49-F238E27FC236}">
                <a16:creationId xmlns:a16="http://schemas.microsoft.com/office/drawing/2014/main" id="{D05DC72C-F388-4C76-85EB-6B6BD3691E1E}"/>
              </a:ext>
            </a:extLst>
          </p:cNvPr>
          <p:cNvSpPr txBox="1">
            <a:spLocks/>
          </p:cNvSpPr>
          <p:nvPr/>
        </p:nvSpPr>
        <p:spPr>
          <a:xfrm>
            <a:off x="304800" y="1286424"/>
            <a:ext cx="8534400" cy="43828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it-IT" sz="2800" dirty="0"/>
              <a:t>Linea 3: Controllo remoto bottali</a:t>
            </a:r>
          </a:p>
          <a:p>
            <a:pPr marL="914400" lvl="1" indent="-457200">
              <a:buFont typeface="+mj-lt"/>
              <a:buAutoNum type="alphaLcParenR"/>
            </a:pPr>
            <a:r>
              <a:rPr lang="it-IT" sz="2000" dirty="0"/>
              <a:t>Monitoraggio da stazione remota singolo bottale e </a:t>
            </a:r>
            <a:br>
              <a:rPr lang="it-IT" sz="2000" dirty="0"/>
            </a:br>
            <a:r>
              <a:rPr lang="it-IT" sz="2000" dirty="0"/>
              <a:t>riavvio da remoto in caso di blocco imprevisto</a:t>
            </a:r>
          </a:p>
          <a:p>
            <a:pPr marL="914400" lvl="1" indent="-457200">
              <a:buFont typeface="+mj-lt"/>
              <a:buAutoNum type="alphaLcParenR"/>
            </a:pPr>
            <a:r>
              <a:rPr lang="it-IT" sz="2000" dirty="0">
                <a:solidFill>
                  <a:schemeClr val="accent3">
                    <a:lumMod val="50000"/>
                  </a:schemeClr>
                </a:solidFill>
              </a:rPr>
              <a:t>Interfaccia bottali – Controllo funzioni di base/sicurezza</a:t>
            </a:r>
          </a:p>
          <a:p>
            <a:pPr marL="914400" lvl="1" indent="-457200">
              <a:buFont typeface="+mj-lt"/>
              <a:buAutoNum type="alphaLcParenR"/>
            </a:pPr>
            <a:r>
              <a:rPr lang="it-IT" sz="2000" dirty="0" err="1">
                <a:solidFill>
                  <a:schemeClr val="accent3">
                    <a:lumMod val="50000"/>
                  </a:schemeClr>
                </a:solidFill>
              </a:rPr>
              <a:t>Sensorizzazione</a:t>
            </a:r>
            <a:r>
              <a:rPr lang="it-IT" sz="2000" dirty="0">
                <a:solidFill>
                  <a:schemeClr val="accent3">
                    <a:lumMod val="50000"/>
                  </a:schemeClr>
                </a:solidFill>
              </a:rPr>
              <a:t> struttura bottali per oscillazioni anomale e manutenzione predittiva</a:t>
            </a:r>
          </a:p>
          <a:p>
            <a:pPr marL="0" indent="0" algn="just">
              <a:buNone/>
            </a:pPr>
            <a:r>
              <a:rPr lang="it-IT" sz="2800" dirty="0">
                <a:solidFill>
                  <a:schemeClr val="accent3">
                    <a:lumMod val="50000"/>
                  </a:schemeClr>
                </a:solidFill>
              </a:rPr>
              <a:t>Linea 4: Monitoraggio presenza operatori</a:t>
            </a:r>
          </a:p>
          <a:p>
            <a:pPr marL="914400" lvl="1" indent="-457200">
              <a:buFont typeface="+mj-lt"/>
              <a:buAutoNum type="alphaLcParenR"/>
            </a:pPr>
            <a:r>
              <a:rPr lang="it-IT" sz="2000" dirty="0">
                <a:solidFill>
                  <a:schemeClr val="accent3">
                    <a:lumMod val="50000"/>
                  </a:schemeClr>
                </a:solidFill>
              </a:rPr>
              <a:t>Sistema telecamere per presenza operatori in zona bottali </a:t>
            </a:r>
          </a:p>
          <a:p>
            <a:pPr marL="914400" lvl="1" indent="-457200">
              <a:buFont typeface="+mj-lt"/>
              <a:buAutoNum type="alphaLcParenR"/>
            </a:pPr>
            <a:r>
              <a:rPr lang="it-IT" sz="2000" dirty="0">
                <a:solidFill>
                  <a:schemeClr val="accent3">
                    <a:lumMod val="50000"/>
                  </a:schemeClr>
                </a:solidFill>
              </a:rPr>
              <a:t>Riavvio da remoto solo in caso di assenza operatori (manuale o automatico)</a:t>
            </a:r>
            <a:endParaRPr lang="it-IT" sz="2800" dirty="0">
              <a:solidFill>
                <a:schemeClr val="accent3">
                  <a:lumMod val="50000"/>
                </a:schemeClr>
              </a:solidFill>
            </a:endParaRPr>
          </a:p>
          <a:p>
            <a:pPr marL="0" indent="0" algn="just">
              <a:buNone/>
            </a:pPr>
            <a:r>
              <a:rPr lang="it-IT" sz="2800" dirty="0">
                <a:solidFill>
                  <a:schemeClr val="accent3">
                    <a:lumMod val="50000"/>
                  </a:schemeClr>
                </a:solidFill>
              </a:rPr>
              <a:t>Linea 5: Automatizzazione apertura bottale (emergenza o supporto operatore)</a:t>
            </a:r>
          </a:p>
          <a:p>
            <a:pPr algn="just">
              <a:buFont typeface="Wingdings" panose="05000000000000000000" pitchFamily="2" charset="2"/>
              <a:buChar char="§"/>
            </a:pPr>
            <a:endParaRPr lang="it-IT" sz="2800" dirty="0"/>
          </a:p>
          <a:p>
            <a:pPr lvl="1" algn="just">
              <a:buFont typeface="Wingdings" panose="05000000000000000000" pitchFamily="2" charset="2"/>
              <a:buChar char="§"/>
            </a:pPr>
            <a:endParaRPr lang="it-IT" sz="2400" dirty="0"/>
          </a:p>
          <a:p>
            <a:pPr algn="just">
              <a:buFont typeface="Wingdings" panose="05000000000000000000" pitchFamily="2" charset="2"/>
              <a:buChar char="§"/>
            </a:pPr>
            <a:endParaRPr lang="it-IT" sz="2800" dirty="0"/>
          </a:p>
          <a:p>
            <a:pPr marL="457200" lvl="1" indent="0" algn="just">
              <a:buNone/>
            </a:pPr>
            <a:endParaRPr lang="it-IT" sz="2400" dirty="0"/>
          </a:p>
          <a:p>
            <a:pPr marL="457200" lvl="1" indent="0" algn="just">
              <a:buNone/>
            </a:pPr>
            <a:endParaRPr lang="it-IT" sz="2400" dirty="0"/>
          </a:p>
          <a:p>
            <a:pPr marL="457200" lvl="1" indent="0" algn="just">
              <a:buNone/>
            </a:pPr>
            <a:endParaRPr lang="it-IT" sz="2400" dirty="0"/>
          </a:p>
          <a:p>
            <a:pPr algn="just">
              <a:buFont typeface="Wingdings" panose="05000000000000000000" pitchFamily="2" charset="2"/>
              <a:buChar char="§"/>
            </a:pPr>
            <a:endParaRPr lang="it-IT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FD8D618-A777-CA45-9AFC-FCBC2E2E4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2300" y="1286424"/>
            <a:ext cx="1714500" cy="118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90625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 fontScale="90000"/>
          </a:bodyPr>
          <a:lstStyle/>
          <a:p>
            <a:pPr algn="r"/>
            <a:r>
              <a:rPr lang="en-GB" dirty="0"/>
              <a:t> </a:t>
            </a:r>
            <a:r>
              <a:rPr lang="en-GB" dirty="0" err="1"/>
              <a:t>Controllo</a:t>
            </a:r>
            <a:r>
              <a:rPr lang="en-GB" dirty="0"/>
              <a:t> </a:t>
            </a:r>
            <a:r>
              <a:rPr lang="en-GB" dirty="0" err="1"/>
              <a:t>Remoto</a:t>
            </a:r>
            <a:endParaRPr lang="en-GB" dirty="0"/>
          </a:p>
        </p:txBody>
      </p:sp>
      <p:sp>
        <p:nvSpPr>
          <p:cNvPr id="6" name="Segnaposto contenuto 4">
            <a:extLst>
              <a:ext uri="{FF2B5EF4-FFF2-40B4-BE49-F238E27FC236}">
                <a16:creationId xmlns:a16="http://schemas.microsoft.com/office/drawing/2014/main" id="{D05DC72C-F388-4C76-85EB-6B6BD3691E1E}"/>
              </a:ext>
            </a:extLst>
          </p:cNvPr>
          <p:cNvSpPr txBox="1">
            <a:spLocks/>
          </p:cNvSpPr>
          <p:nvPr/>
        </p:nvSpPr>
        <p:spPr>
          <a:xfrm>
            <a:off x="304800" y="1286425"/>
            <a:ext cx="8534400" cy="26959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57188" lvl="1" indent="-282575" algn="just">
              <a:buFont typeface="Arial" panose="020B0604020202020204" pitchFamily="34" charset="0"/>
              <a:buChar char="•"/>
            </a:pPr>
            <a:r>
              <a:rPr lang="it-IT" sz="2400" dirty="0"/>
              <a:t>Inserimento scheda </a:t>
            </a:r>
            <a:r>
              <a:rPr lang="it-IT" sz="2400" dirty="0" err="1"/>
              <a:t>embedded</a:t>
            </a:r>
            <a:r>
              <a:rPr lang="it-IT" sz="2400" dirty="0"/>
              <a:t> a livello interfaccia bottale</a:t>
            </a:r>
          </a:p>
          <a:p>
            <a:pPr marL="357188" lvl="1" indent="-282575" algn="just">
              <a:buFont typeface="Arial" panose="020B0604020202020204" pitchFamily="34" charset="0"/>
              <a:buChar char="•"/>
            </a:pPr>
            <a:r>
              <a:rPr lang="it-IT" sz="2400" dirty="0"/>
              <a:t>Collegamento Wi-Fi con piattaforma </a:t>
            </a:r>
            <a:r>
              <a:rPr lang="it-IT" sz="2400" dirty="0" err="1"/>
              <a:t>cloud</a:t>
            </a:r>
            <a:endParaRPr lang="it-IT" sz="2400" dirty="0"/>
          </a:p>
          <a:p>
            <a:pPr marL="357188" lvl="1" indent="-282575" algn="just">
              <a:buFont typeface="Arial" panose="020B0604020202020204" pitchFamily="34" charset="0"/>
              <a:buChar char="•"/>
            </a:pPr>
            <a:r>
              <a:rPr lang="it-IT" sz="2400" dirty="0"/>
              <a:t>Applicazione web per controllo remoto (su dispositivo portatile)</a:t>
            </a:r>
          </a:p>
          <a:p>
            <a:pPr marL="0" indent="0" algn="just">
              <a:buNone/>
            </a:pPr>
            <a:endParaRPr lang="it-IT" sz="2800" dirty="0"/>
          </a:p>
          <a:p>
            <a:pPr marL="457200" lvl="1" indent="0" algn="just">
              <a:buNone/>
            </a:pPr>
            <a:endParaRPr lang="it-IT" sz="2400" dirty="0"/>
          </a:p>
          <a:p>
            <a:pPr marL="457200" lvl="1" indent="0" algn="just">
              <a:buNone/>
            </a:pPr>
            <a:endParaRPr lang="it-IT" sz="2400" dirty="0"/>
          </a:p>
          <a:p>
            <a:pPr marL="457200" lvl="1" indent="0" algn="just">
              <a:buNone/>
            </a:pPr>
            <a:endParaRPr lang="it-IT" sz="2400" dirty="0"/>
          </a:p>
          <a:p>
            <a:pPr algn="just">
              <a:buFont typeface="Wingdings" panose="05000000000000000000" pitchFamily="2" charset="2"/>
              <a:buChar char="§"/>
            </a:pPr>
            <a:endParaRPr lang="it-IT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ABE124-AA14-8448-B2CA-0F74101F2F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4629039"/>
            <a:ext cx="2175567" cy="19543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2330098-A801-354B-8CAD-9BDA406A3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2032" y="4739347"/>
            <a:ext cx="1803400" cy="1117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1D9806-88E8-C04F-923F-53F124C1F0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5647" y="4843188"/>
            <a:ext cx="1778000" cy="11430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24436D0-2404-674E-8BC5-A60A5819C3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5572" y="3220043"/>
            <a:ext cx="1752600" cy="1155700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265296E6-F83E-1F44-97EA-EB5F011E8334}"/>
              </a:ext>
            </a:extLst>
          </p:cNvPr>
          <p:cNvSpPr>
            <a:spLocks noChangeAspect="1"/>
          </p:cNvSpPr>
          <p:nvPr/>
        </p:nvSpPr>
        <p:spPr>
          <a:xfrm>
            <a:off x="2817627" y="4408519"/>
            <a:ext cx="1998921" cy="1998921"/>
          </a:xfrm>
          <a:prstGeom prst="ellipse">
            <a:avLst/>
          </a:prstGeom>
          <a:noFill/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pic>
        <p:nvPicPr>
          <p:cNvPr id="19" name="Graphic 18" descr="Wi-Fi">
            <a:extLst>
              <a:ext uri="{FF2B5EF4-FFF2-40B4-BE49-F238E27FC236}">
                <a16:creationId xmlns:a16="http://schemas.microsoft.com/office/drawing/2014/main" id="{0AEC0C96-515E-3B48-95D8-71CBEF13F2D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 rot="2679176">
            <a:off x="3764233" y="4344035"/>
            <a:ext cx="914400" cy="914400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3AA5015-AF03-1C4A-B34D-457F0480E97B}"/>
              </a:ext>
            </a:extLst>
          </p:cNvPr>
          <p:cNvCxnSpPr>
            <a:cxnSpLocks/>
          </p:cNvCxnSpPr>
          <p:nvPr/>
        </p:nvCxnSpPr>
        <p:spPr>
          <a:xfrm flipH="1">
            <a:off x="2409985" y="4539673"/>
            <a:ext cx="913012" cy="619086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540C166-373A-8E47-BAD3-A085073F6668}"/>
              </a:ext>
            </a:extLst>
          </p:cNvPr>
          <p:cNvCxnSpPr>
            <a:cxnSpLocks/>
            <a:stCxn id="17" idx="3"/>
          </p:cNvCxnSpPr>
          <p:nvPr/>
        </p:nvCxnSpPr>
        <p:spPr>
          <a:xfrm flipH="1" flipV="1">
            <a:off x="2412180" y="5195245"/>
            <a:ext cx="698182" cy="91946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1" name="Graphic 30" descr="Wi-Fi">
            <a:extLst>
              <a:ext uri="{FF2B5EF4-FFF2-40B4-BE49-F238E27FC236}">
                <a16:creationId xmlns:a16="http://schemas.microsoft.com/office/drawing/2014/main" id="{C8A3E45D-89A6-F247-ADB9-2F67EAE8E9E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 rot="19548744">
            <a:off x="6724832" y="4205847"/>
            <a:ext cx="914400" cy="91440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ED4D0C3F-FE0E-F04B-A101-020D91D28E45}"/>
              </a:ext>
            </a:extLst>
          </p:cNvPr>
          <p:cNvSpPr txBox="1"/>
          <p:nvPr/>
        </p:nvSpPr>
        <p:spPr>
          <a:xfrm>
            <a:off x="5378632" y="3744533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/>
              <a:t>Cloud</a:t>
            </a:r>
            <a:endParaRPr lang="it-IT" b="1" dirty="0"/>
          </a:p>
        </p:txBody>
      </p:sp>
    </p:spTree>
    <p:extLst>
      <p:ext uri="{BB962C8B-B14F-4D97-AF65-F5344CB8AC3E}">
        <p14:creationId xmlns:p14="http://schemas.microsoft.com/office/powerpoint/2010/main" val="2099039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 fontScale="90000"/>
          </a:bodyPr>
          <a:lstStyle/>
          <a:p>
            <a:pPr algn="r"/>
            <a:r>
              <a:rPr lang="en-GB" dirty="0" err="1"/>
              <a:t>Controllo</a:t>
            </a:r>
            <a:r>
              <a:rPr lang="en-GB" dirty="0"/>
              <a:t> </a:t>
            </a:r>
            <a:r>
              <a:rPr lang="en-GB" dirty="0" err="1"/>
              <a:t>Remoto</a:t>
            </a:r>
            <a:endParaRPr lang="en-GB" dirty="0"/>
          </a:p>
        </p:txBody>
      </p:sp>
      <p:sp>
        <p:nvSpPr>
          <p:cNvPr id="6" name="Segnaposto contenuto 4">
            <a:extLst>
              <a:ext uri="{FF2B5EF4-FFF2-40B4-BE49-F238E27FC236}">
                <a16:creationId xmlns:a16="http://schemas.microsoft.com/office/drawing/2014/main" id="{D05DC72C-F388-4C76-85EB-6B6BD3691E1E}"/>
              </a:ext>
            </a:extLst>
          </p:cNvPr>
          <p:cNvSpPr txBox="1">
            <a:spLocks/>
          </p:cNvSpPr>
          <p:nvPr/>
        </p:nvSpPr>
        <p:spPr>
          <a:xfrm>
            <a:off x="304800" y="1286425"/>
            <a:ext cx="8534400" cy="26959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it-IT" sz="2800" dirty="0" err="1"/>
              <a:t>Sensorizzazione</a:t>
            </a:r>
            <a:r>
              <a:rPr lang="it-IT" sz="2800" dirty="0"/>
              <a:t> struttura</a:t>
            </a:r>
          </a:p>
          <a:p>
            <a:pPr marL="457200" lvl="1" indent="0" algn="just">
              <a:buNone/>
            </a:pPr>
            <a:r>
              <a:rPr lang="it-IT" sz="2400" dirty="0"/>
              <a:t>Inserimento accelerometri su asse bottale o struttura esterna</a:t>
            </a:r>
          </a:p>
          <a:p>
            <a:pPr marL="457200" lvl="1" indent="0" algn="just">
              <a:buNone/>
            </a:pPr>
            <a:r>
              <a:rPr lang="it-IT" sz="2400" dirty="0"/>
              <a:t>Collegamento Wireless con sistema di controllo </a:t>
            </a:r>
            <a:r>
              <a:rPr lang="it-IT" sz="2400" dirty="0" err="1"/>
              <a:t>embedded</a:t>
            </a:r>
            <a:endParaRPr lang="it-IT" sz="2400" dirty="0"/>
          </a:p>
          <a:p>
            <a:pPr marL="457200" lvl="1" indent="0" algn="just">
              <a:buNone/>
            </a:pPr>
            <a:r>
              <a:rPr lang="it-IT" sz="2400" dirty="0"/>
              <a:t>Monitoraggio oscillazioni anomale – Controllo della rotazione</a:t>
            </a:r>
          </a:p>
          <a:p>
            <a:pPr marL="0" indent="0" algn="just">
              <a:buNone/>
            </a:pPr>
            <a:endParaRPr lang="it-IT" sz="2800" dirty="0"/>
          </a:p>
          <a:p>
            <a:pPr marL="457200" lvl="1" indent="0" algn="just">
              <a:buNone/>
            </a:pPr>
            <a:endParaRPr lang="it-IT" sz="2400" dirty="0"/>
          </a:p>
          <a:p>
            <a:pPr marL="457200" lvl="1" indent="0" algn="just">
              <a:buNone/>
            </a:pPr>
            <a:endParaRPr lang="it-IT" sz="2400" dirty="0"/>
          </a:p>
          <a:p>
            <a:pPr marL="457200" lvl="1" indent="0" algn="just">
              <a:buNone/>
            </a:pPr>
            <a:endParaRPr lang="it-IT" sz="2400" dirty="0"/>
          </a:p>
          <a:p>
            <a:pPr algn="just">
              <a:buFont typeface="Wingdings" panose="05000000000000000000" pitchFamily="2" charset="2"/>
              <a:buChar char="§"/>
            </a:pPr>
            <a:endParaRPr lang="it-IT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AABE124-AA14-8448-B2CA-0F74101F2F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3649520"/>
            <a:ext cx="2175567" cy="19543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2330098-A801-354B-8CAD-9BDA406A3E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2032" y="3759828"/>
            <a:ext cx="1803400" cy="1117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61D9806-88E8-C04F-923F-53F124C1F0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5647" y="3863669"/>
            <a:ext cx="1778000" cy="1143000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265296E6-F83E-1F44-97EA-EB5F011E8334}"/>
              </a:ext>
            </a:extLst>
          </p:cNvPr>
          <p:cNvSpPr>
            <a:spLocks noChangeAspect="1"/>
          </p:cNvSpPr>
          <p:nvPr/>
        </p:nvSpPr>
        <p:spPr>
          <a:xfrm>
            <a:off x="2817627" y="3429000"/>
            <a:ext cx="1998921" cy="1998921"/>
          </a:xfrm>
          <a:prstGeom prst="ellipse">
            <a:avLst/>
          </a:prstGeom>
          <a:noFill/>
          <a:ln w="25400"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3AA5015-AF03-1C4A-B34D-457F0480E97B}"/>
              </a:ext>
            </a:extLst>
          </p:cNvPr>
          <p:cNvCxnSpPr>
            <a:cxnSpLocks/>
          </p:cNvCxnSpPr>
          <p:nvPr/>
        </p:nvCxnSpPr>
        <p:spPr>
          <a:xfrm flipH="1">
            <a:off x="2409985" y="3560154"/>
            <a:ext cx="913012" cy="619086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540C166-373A-8E47-BAD3-A085073F6668}"/>
              </a:ext>
            </a:extLst>
          </p:cNvPr>
          <p:cNvCxnSpPr>
            <a:cxnSpLocks/>
            <a:stCxn id="17" idx="3"/>
          </p:cNvCxnSpPr>
          <p:nvPr/>
        </p:nvCxnSpPr>
        <p:spPr>
          <a:xfrm flipH="1" flipV="1">
            <a:off x="2412180" y="4215726"/>
            <a:ext cx="698182" cy="91946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2" name="Graphic 31" descr="Warning">
            <a:extLst>
              <a:ext uri="{FF2B5EF4-FFF2-40B4-BE49-F238E27FC236}">
                <a16:creationId xmlns:a16="http://schemas.microsoft.com/office/drawing/2014/main" id="{6BFABB7E-FE4E-FC43-AD90-10037567295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xmlns="" r:embed="rId6"/>
              </a:ext>
            </a:extLst>
          </a:blip>
          <a:stretch>
            <a:fillRect/>
          </a:stretch>
        </p:blipFill>
        <p:spPr>
          <a:xfrm>
            <a:off x="6357732" y="4389646"/>
            <a:ext cx="745540" cy="74554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86942C8-F128-4F4A-A82E-65E9723B5AD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25304" y="5503007"/>
            <a:ext cx="1497693" cy="995869"/>
          </a:xfrm>
          <a:prstGeom prst="rect">
            <a:avLst/>
          </a:prstGeom>
        </p:spPr>
      </p:pic>
      <p:cxnSp>
        <p:nvCxnSpPr>
          <p:cNvPr id="9" name="Curved Connector 8">
            <a:extLst>
              <a:ext uri="{FF2B5EF4-FFF2-40B4-BE49-F238E27FC236}">
                <a16:creationId xmlns:a16="http://schemas.microsoft.com/office/drawing/2014/main" id="{3C484541-8F13-6245-83DF-695112660731}"/>
              </a:ext>
            </a:extLst>
          </p:cNvPr>
          <p:cNvCxnSpPr>
            <a:cxnSpLocks/>
          </p:cNvCxnSpPr>
          <p:nvPr/>
        </p:nvCxnSpPr>
        <p:spPr>
          <a:xfrm rot="16200000" flipV="1">
            <a:off x="1671437" y="4890084"/>
            <a:ext cx="815782" cy="790470"/>
          </a:xfrm>
          <a:prstGeom prst="curvedConnector3">
            <a:avLst/>
          </a:prstGeom>
          <a:ln w="38100">
            <a:solidFill>
              <a:srgbClr val="C0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1" name="Graphic 30" descr="Wi-Fi">
            <a:extLst>
              <a:ext uri="{FF2B5EF4-FFF2-40B4-BE49-F238E27FC236}">
                <a16:creationId xmlns:a16="http://schemas.microsoft.com/office/drawing/2014/main" id="{C8A3E45D-89A6-F247-ADB9-2F67EAE8E9E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 rot="1723160">
            <a:off x="2695805" y="5074223"/>
            <a:ext cx="914400" cy="914400"/>
          </a:xfrm>
          <a:prstGeom prst="rect">
            <a:avLst/>
          </a:prstGeom>
        </p:spPr>
      </p:pic>
      <p:pic>
        <p:nvPicPr>
          <p:cNvPr id="21" name="Graphic 20" descr="Wi-Fi">
            <a:extLst>
              <a:ext uri="{FF2B5EF4-FFF2-40B4-BE49-F238E27FC236}">
                <a16:creationId xmlns:a16="http://schemas.microsoft.com/office/drawing/2014/main" id="{1B1E19C1-0E7C-DB4E-A8ED-18AE82A6755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 rot="4269154">
            <a:off x="4629720" y="3352061"/>
            <a:ext cx="914400" cy="9144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849739A5-3BAE-2548-BD29-01C930DFFB64}"/>
              </a:ext>
            </a:extLst>
          </p:cNvPr>
          <p:cNvSpPr txBox="1"/>
          <p:nvPr/>
        </p:nvSpPr>
        <p:spPr>
          <a:xfrm>
            <a:off x="6481900" y="5219271"/>
            <a:ext cx="21813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Attenzione: vibrazioni anomale</a:t>
            </a:r>
          </a:p>
        </p:txBody>
      </p:sp>
    </p:spTree>
    <p:extLst>
      <p:ext uri="{BB962C8B-B14F-4D97-AF65-F5344CB8AC3E}">
        <p14:creationId xmlns:p14="http://schemas.microsoft.com/office/powerpoint/2010/main" val="2522597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 fontScale="90000"/>
          </a:bodyPr>
          <a:lstStyle/>
          <a:p>
            <a:pPr algn="r"/>
            <a:r>
              <a:rPr lang="en-GB" dirty="0" err="1"/>
              <a:t>Monitoraggio</a:t>
            </a:r>
            <a:r>
              <a:rPr lang="en-GB" dirty="0"/>
              <a:t> </a:t>
            </a:r>
            <a:r>
              <a:rPr lang="en-GB" dirty="0" err="1"/>
              <a:t>telecamere</a:t>
            </a:r>
            <a:endParaRPr lang="en-GB" dirty="0"/>
          </a:p>
        </p:txBody>
      </p:sp>
      <p:sp>
        <p:nvSpPr>
          <p:cNvPr id="6" name="Segnaposto contenuto 4">
            <a:extLst>
              <a:ext uri="{FF2B5EF4-FFF2-40B4-BE49-F238E27FC236}">
                <a16:creationId xmlns:a16="http://schemas.microsoft.com/office/drawing/2014/main" id="{D05DC72C-F388-4C76-85EB-6B6BD3691E1E}"/>
              </a:ext>
            </a:extLst>
          </p:cNvPr>
          <p:cNvSpPr txBox="1">
            <a:spLocks/>
          </p:cNvSpPr>
          <p:nvPr/>
        </p:nvSpPr>
        <p:spPr>
          <a:xfrm>
            <a:off x="304800" y="1286424"/>
            <a:ext cx="8534400" cy="43828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69875" lvl="1" indent="-215900" algn="just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chemeClr val="accent3">
                    <a:lumMod val="50000"/>
                  </a:schemeClr>
                </a:solidFill>
              </a:rPr>
              <a:t>Installazione telecamera per monitoraggio presenza operatore in vicinanza del bottale.</a:t>
            </a:r>
          </a:p>
          <a:p>
            <a:pPr marL="269875" lvl="1" indent="-215900" algn="just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chemeClr val="accent3">
                    <a:lumMod val="50000"/>
                  </a:schemeClr>
                </a:solidFill>
              </a:rPr>
              <a:t>Sistema </a:t>
            </a:r>
            <a:r>
              <a:rPr lang="it-IT" sz="2000" dirty="0" err="1">
                <a:solidFill>
                  <a:schemeClr val="accent3">
                    <a:lumMod val="50000"/>
                  </a:schemeClr>
                </a:solidFill>
              </a:rPr>
              <a:t>cloud</a:t>
            </a:r>
            <a:r>
              <a:rPr lang="it-IT" sz="2000" dirty="0">
                <a:solidFill>
                  <a:schemeClr val="accent3">
                    <a:lumMod val="50000"/>
                  </a:schemeClr>
                </a:solidFill>
              </a:rPr>
              <a:t> per riconoscimento umani in streaming video</a:t>
            </a:r>
          </a:p>
          <a:p>
            <a:pPr marL="269875" lvl="1" indent="-215900" algn="just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chemeClr val="accent3">
                    <a:lumMod val="50000"/>
                  </a:schemeClr>
                </a:solidFill>
              </a:rPr>
              <a:t>Interfaccia con sistema controllo remoto</a:t>
            </a:r>
            <a:endParaRPr lang="it-IT" sz="2800" dirty="0">
              <a:solidFill>
                <a:schemeClr val="accent3">
                  <a:lumMod val="50000"/>
                </a:schemeClr>
              </a:solidFill>
            </a:endParaRPr>
          </a:p>
          <a:p>
            <a:pPr algn="just">
              <a:buFont typeface="Wingdings" panose="05000000000000000000" pitchFamily="2" charset="2"/>
              <a:buChar char="§"/>
            </a:pPr>
            <a:endParaRPr lang="it-IT" sz="2800" dirty="0"/>
          </a:p>
          <a:p>
            <a:pPr lvl="1" algn="just">
              <a:buFont typeface="Wingdings" panose="05000000000000000000" pitchFamily="2" charset="2"/>
              <a:buChar char="§"/>
            </a:pPr>
            <a:endParaRPr lang="it-IT" sz="2400" dirty="0"/>
          </a:p>
          <a:p>
            <a:pPr algn="just">
              <a:buFont typeface="Wingdings" panose="05000000000000000000" pitchFamily="2" charset="2"/>
              <a:buChar char="§"/>
            </a:pPr>
            <a:endParaRPr lang="it-IT" sz="2800" dirty="0"/>
          </a:p>
          <a:p>
            <a:pPr marL="457200" lvl="1" indent="0" algn="just">
              <a:buNone/>
            </a:pPr>
            <a:endParaRPr lang="it-IT" sz="2400" dirty="0"/>
          </a:p>
          <a:p>
            <a:pPr marL="457200" lvl="1" indent="0" algn="just">
              <a:buNone/>
            </a:pPr>
            <a:endParaRPr lang="it-IT" sz="2400" dirty="0"/>
          </a:p>
          <a:p>
            <a:pPr marL="457200" lvl="1" indent="0" algn="just">
              <a:buNone/>
            </a:pPr>
            <a:endParaRPr lang="it-IT" sz="2400" dirty="0"/>
          </a:p>
          <a:p>
            <a:pPr algn="just">
              <a:buFont typeface="Wingdings" panose="05000000000000000000" pitchFamily="2" charset="2"/>
              <a:buChar char="§"/>
            </a:pPr>
            <a:endParaRPr lang="it-IT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FD8D618-A777-CA45-9AFC-FCBC2E2E4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5606" y="4739347"/>
            <a:ext cx="1714500" cy="1181100"/>
          </a:xfrm>
          <a:prstGeom prst="rect">
            <a:avLst/>
          </a:prstGeom>
        </p:spPr>
      </p:pic>
      <p:pic>
        <p:nvPicPr>
          <p:cNvPr id="3" name="Graphic 2" descr="Man">
            <a:extLst>
              <a:ext uri="{FF2B5EF4-FFF2-40B4-BE49-F238E27FC236}">
                <a16:creationId xmlns:a16="http://schemas.microsoft.com/office/drawing/2014/main" id="{239E34E0-5D09-E248-84A1-30B8B1F2F2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1116628" y="5247589"/>
            <a:ext cx="914400" cy="9144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056E03C-B2AB-FB45-A9AF-9FECD207B4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415745" y="3594533"/>
            <a:ext cx="897641" cy="80933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3D80E1C-5AF7-BF47-997D-BA99E458C7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82032" y="4739347"/>
            <a:ext cx="1803400" cy="11176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C039469-0741-2F42-AD11-1FEB00FF62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03322" y="3248164"/>
            <a:ext cx="1752600" cy="1155700"/>
          </a:xfrm>
          <a:prstGeom prst="rect">
            <a:avLst/>
          </a:prstGeom>
        </p:spPr>
      </p:pic>
      <p:pic>
        <p:nvPicPr>
          <p:cNvPr id="11" name="Graphic 10" descr="Wi-Fi">
            <a:extLst>
              <a:ext uri="{FF2B5EF4-FFF2-40B4-BE49-F238E27FC236}">
                <a16:creationId xmlns:a16="http://schemas.microsoft.com/office/drawing/2014/main" id="{7B041A8D-2335-F349-ADE3-88E249CCD34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 rot="19548744">
            <a:off x="6724832" y="4205847"/>
            <a:ext cx="914400" cy="914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6D9FD3E-CBC7-7040-AF8D-09A94C63FFCA}"/>
              </a:ext>
            </a:extLst>
          </p:cNvPr>
          <p:cNvSpPr txBox="1"/>
          <p:nvPr/>
        </p:nvSpPr>
        <p:spPr>
          <a:xfrm>
            <a:off x="4716382" y="3772654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/>
              <a:t>Cloud</a:t>
            </a:r>
            <a:endParaRPr lang="it-IT" b="1" dirty="0"/>
          </a:p>
        </p:txBody>
      </p:sp>
      <p:pic>
        <p:nvPicPr>
          <p:cNvPr id="13" name="Graphic 12" descr="Wi-Fi">
            <a:extLst>
              <a:ext uri="{FF2B5EF4-FFF2-40B4-BE49-F238E27FC236}">
                <a16:creationId xmlns:a16="http://schemas.microsoft.com/office/drawing/2014/main" id="{BEF959C2-4C3B-1B4C-AEB0-6A593244B76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xmlns="" r:embed="rId9"/>
              </a:ext>
            </a:extLst>
          </a:blip>
          <a:stretch>
            <a:fillRect/>
          </a:stretch>
        </p:blipFill>
        <p:spPr>
          <a:xfrm rot="2810158">
            <a:off x="541140" y="3278068"/>
            <a:ext cx="646851" cy="646851"/>
          </a:xfrm>
          <a:prstGeom prst="rect">
            <a:avLst/>
          </a:prstGeom>
        </p:spPr>
      </p:pic>
      <p:pic>
        <p:nvPicPr>
          <p:cNvPr id="14" name="Graphic 13" descr="Warning">
            <a:extLst>
              <a:ext uri="{FF2B5EF4-FFF2-40B4-BE49-F238E27FC236}">
                <a16:creationId xmlns:a16="http://schemas.microsoft.com/office/drawing/2014/main" id="{DEE9FB4C-B1E0-3F4E-B516-8C8C36625A1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xmlns="" r:embed="rId11"/>
              </a:ext>
            </a:extLst>
          </a:blip>
          <a:stretch>
            <a:fillRect/>
          </a:stretch>
        </p:blipFill>
        <p:spPr>
          <a:xfrm>
            <a:off x="6071347" y="5179922"/>
            <a:ext cx="745540" cy="74554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33BF4020-17D7-764A-A02B-1091018BFAEF}"/>
              </a:ext>
            </a:extLst>
          </p:cNvPr>
          <p:cNvSpPr txBox="1"/>
          <p:nvPr/>
        </p:nvSpPr>
        <p:spPr>
          <a:xfrm>
            <a:off x="6195515" y="5947866"/>
            <a:ext cx="27899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Attenzione: </a:t>
            </a:r>
            <a:br>
              <a:rPr lang="it-IT" dirty="0"/>
            </a:br>
            <a:r>
              <a:rPr lang="it-IT" dirty="0"/>
              <a:t>presenza operatore avvio bottale disabilitato</a:t>
            </a:r>
          </a:p>
        </p:txBody>
      </p:sp>
    </p:spTree>
    <p:extLst>
      <p:ext uri="{BB962C8B-B14F-4D97-AF65-F5344CB8AC3E}">
        <p14:creationId xmlns:p14="http://schemas.microsoft.com/office/powerpoint/2010/main" val="874309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 fontScale="90000"/>
          </a:bodyPr>
          <a:lstStyle/>
          <a:p>
            <a:pPr algn="r"/>
            <a:r>
              <a:rPr lang="en-GB" dirty="0" err="1"/>
              <a:t>Automazione</a:t>
            </a:r>
            <a:r>
              <a:rPr lang="en-GB" dirty="0"/>
              <a:t> </a:t>
            </a:r>
            <a:r>
              <a:rPr lang="en-GB" dirty="0" err="1"/>
              <a:t>apertura</a:t>
            </a:r>
            <a:r>
              <a:rPr lang="en-GB" dirty="0"/>
              <a:t> </a:t>
            </a:r>
          </a:p>
        </p:txBody>
      </p:sp>
      <p:sp>
        <p:nvSpPr>
          <p:cNvPr id="6" name="Segnaposto contenuto 4">
            <a:extLst>
              <a:ext uri="{FF2B5EF4-FFF2-40B4-BE49-F238E27FC236}">
                <a16:creationId xmlns:a16="http://schemas.microsoft.com/office/drawing/2014/main" id="{D05DC72C-F388-4C76-85EB-6B6BD3691E1E}"/>
              </a:ext>
            </a:extLst>
          </p:cNvPr>
          <p:cNvSpPr txBox="1">
            <a:spLocks/>
          </p:cNvSpPr>
          <p:nvPr/>
        </p:nvSpPr>
        <p:spPr>
          <a:xfrm>
            <a:off x="304800" y="1286424"/>
            <a:ext cx="8534400" cy="43828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it-IT" sz="2200" dirty="0">
                <a:solidFill>
                  <a:schemeClr val="accent3">
                    <a:lumMod val="50000"/>
                  </a:schemeClr>
                </a:solidFill>
              </a:rPr>
              <a:t>Dispositivo automatico di apertura/blocco bottale integrato con sistema di controllo remoto e il sistema di telecamere</a:t>
            </a:r>
          </a:p>
          <a:p>
            <a:pPr marL="0" indent="0" algn="just">
              <a:buNone/>
            </a:pPr>
            <a:endParaRPr lang="it-IT" sz="2000" dirty="0">
              <a:solidFill>
                <a:schemeClr val="accent3">
                  <a:lumMod val="50000"/>
                </a:schemeClr>
              </a:solidFill>
            </a:endParaRPr>
          </a:p>
          <a:p>
            <a:pPr algn="just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chemeClr val="accent3">
                    <a:lumMod val="50000"/>
                  </a:schemeClr>
                </a:solidFill>
              </a:rPr>
              <a:t>Installazione motorino e sistema di bloccaggio apertura bottale</a:t>
            </a:r>
          </a:p>
          <a:p>
            <a:pPr algn="just">
              <a:buFont typeface="Arial" panose="020B0604020202020204" pitchFamily="34" charset="0"/>
              <a:buChar char="•"/>
            </a:pPr>
            <a:r>
              <a:rPr lang="it-IT" sz="2000" dirty="0">
                <a:solidFill>
                  <a:schemeClr val="accent3">
                    <a:lumMod val="50000"/>
                  </a:schemeClr>
                </a:solidFill>
              </a:rPr>
              <a:t>Integrazione del sistema di controllo</a:t>
            </a:r>
          </a:p>
          <a:p>
            <a:pPr algn="just">
              <a:buFont typeface="Wingdings" panose="05000000000000000000" pitchFamily="2" charset="2"/>
              <a:buChar char="§"/>
            </a:pPr>
            <a:endParaRPr lang="it-IT" sz="2800" dirty="0"/>
          </a:p>
          <a:p>
            <a:pPr lvl="1" algn="just">
              <a:buFont typeface="Wingdings" panose="05000000000000000000" pitchFamily="2" charset="2"/>
              <a:buChar char="§"/>
            </a:pPr>
            <a:endParaRPr lang="it-IT" sz="2400" dirty="0"/>
          </a:p>
          <a:p>
            <a:pPr algn="just">
              <a:buFont typeface="Wingdings" panose="05000000000000000000" pitchFamily="2" charset="2"/>
              <a:buChar char="§"/>
            </a:pPr>
            <a:endParaRPr lang="it-IT" sz="2800" dirty="0"/>
          </a:p>
          <a:p>
            <a:pPr marL="457200" lvl="1" indent="0" algn="just">
              <a:buNone/>
            </a:pPr>
            <a:endParaRPr lang="it-IT" sz="2400" dirty="0"/>
          </a:p>
          <a:p>
            <a:pPr marL="457200" lvl="1" indent="0" algn="just">
              <a:buNone/>
            </a:pPr>
            <a:endParaRPr lang="it-IT" sz="2400" dirty="0"/>
          </a:p>
          <a:p>
            <a:pPr marL="457200" lvl="1" indent="0" algn="just">
              <a:buNone/>
            </a:pPr>
            <a:endParaRPr lang="it-IT" sz="2400" dirty="0"/>
          </a:p>
          <a:p>
            <a:pPr algn="just">
              <a:buFont typeface="Wingdings" panose="05000000000000000000" pitchFamily="2" charset="2"/>
              <a:buChar char="§"/>
            </a:pPr>
            <a:endParaRPr lang="it-IT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FD8D618-A777-CA45-9AFC-FCBC2E2E4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2583" y="5172563"/>
            <a:ext cx="1714500" cy="1181100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FCD52004-98F4-5A46-9660-E41229F1B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4255" y="4287929"/>
            <a:ext cx="780143" cy="78014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E4F158E-4421-AF47-A9CA-535EE27F95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2032" y="4739347"/>
            <a:ext cx="1803400" cy="1117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FB1B6C1-9921-334A-A3F9-5032396082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65572" y="3220043"/>
            <a:ext cx="1752600" cy="1155700"/>
          </a:xfrm>
          <a:prstGeom prst="rect">
            <a:avLst/>
          </a:prstGeom>
        </p:spPr>
      </p:pic>
      <p:pic>
        <p:nvPicPr>
          <p:cNvPr id="10" name="Graphic 9" descr="Wi-Fi">
            <a:extLst>
              <a:ext uri="{FF2B5EF4-FFF2-40B4-BE49-F238E27FC236}">
                <a16:creationId xmlns:a16="http://schemas.microsoft.com/office/drawing/2014/main" id="{DE44C2D0-6E94-974E-82DD-BB67A2D7A7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 rot="2679176">
            <a:off x="2858708" y="4217313"/>
            <a:ext cx="914400" cy="914400"/>
          </a:xfrm>
          <a:prstGeom prst="rect">
            <a:avLst/>
          </a:prstGeom>
        </p:spPr>
      </p:pic>
      <p:pic>
        <p:nvPicPr>
          <p:cNvPr id="11" name="Graphic 10" descr="Wi-Fi">
            <a:extLst>
              <a:ext uri="{FF2B5EF4-FFF2-40B4-BE49-F238E27FC236}">
                <a16:creationId xmlns:a16="http://schemas.microsoft.com/office/drawing/2014/main" id="{5527C9C1-0DAF-F94E-876C-D9513BED223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 rot="19548744">
            <a:off x="6724832" y="4205847"/>
            <a:ext cx="914400" cy="9144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C2B5DED-445D-A445-B960-73374C50AC00}"/>
              </a:ext>
            </a:extLst>
          </p:cNvPr>
          <p:cNvSpPr txBox="1"/>
          <p:nvPr/>
        </p:nvSpPr>
        <p:spPr>
          <a:xfrm>
            <a:off x="5378632" y="3744533"/>
            <a:ext cx="7264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b="1" dirty="0" err="1"/>
              <a:t>Cloud</a:t>
            </a:r>
            <a:endParaRPr lang="it-IT" b="1" dirty="0"/>
          </a:p>
        </p:txBody>
      </p:sp>
      <p:cxnSp>
        <p:nvCxnSpPr>
          <p:cNvPr id="5" name="Curved Connector 4">
            <a:extLst>
              <a:ext uri="{FF2B5EF4-FFF2-40B4-BE49-F238E27FC236}">
                <a16:creationId xmlns:a16="http://schemas.microsoft.com/office/drawing/2014/main" id="{F5EA887D-D973-434E-A46C-9322C5AA19DB}"/>
              </a:ext>
            </a:extLst>
          </p:cNvPr>
          <p:cNvCxnSpPr/>
          <p:nvPr/>
        </p:nvCxnSpPr>
        <p:spPr>
          <a:xfrm rot="5400000">
            <a:off x="1921668" y="4811205"/>
            <a:ext cx="498050" cy="224666"/>
          </a:xfrm>
          <a:prstGeom prst="curvedConnector3">
            <a:avLst>
              <a:gd name="adj1" fmla="val -270"/>
            </a:avLst>
          </a:prstGeom>
          <a:ln w="28575">
            <a:solidFill>
              <a:srgbClr val="C0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9976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39762"/>
          </a:xfrm>
        </p:spPr>
        <p:txBody>
          <a:bodyPr>
            <a:normAutofit fontScale="90000"/>
          </a:bodyPr>
          <a:lstStyle/>
          <a:p>
            <a:pPr algn="r"/>
            <a:r>
              <a:rPr lang="en-GB" dirty="0" err="1"/>
              <a:t>Linee</a:t>
            </a:r>
            <a:r>
              <a:rPr lang="en-GB" dirty="0"/>
              <a:t> di </a:t>
            </a:r>
            <a:r>
              <a:rPr lang="en-GB" dirty="0" err="1"/>
              <a:t>sviluppo</a:t>
            </a:r>
            <a:r>
              <a:rPr lang="en-GB" dirty="0"/>
              <a:t> </a:t>
            </a:r>
          </a:p>
        </p:txBody>
      </p:sp>
      <p:sp>
        <p:nvSpPr>
          <p:cNvPr id="6" name="Segnaposto contenuto 4">
            <a:extLst>
              <a:ext uri="{FF2B5EF4-FFF2-40B4-BE49-F238E27FC236}">
                <a16:creationId xmlns:a16="http://schemas.microsoft.com/office/drawing/2014/main" id="{D05DC72C-F388-4C76-85EB-6B6BD3691E1E}"/>
              </a:ext>
            </a:extLst>
          </p:cNvPr>
          <p:cNvSpPr txBox="1">
            <a:spLocks/>
          </p:cNvSpPr>
          <p:nvPr/>
        </p:nvSpPr>
        <p:spPr>
          <a:xfrm>
            <a:off x="304800" y="1286424"/>
            <a:ext cx="8534400" cy="43828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endParaRPr lang="it-IT" sz="2800" dirty="0">
              <a:solidFill>
                <a:schemeClr val="accent3">
                  <a:lumMod val="50000"/>
                </a:schemeClr>
              </a:solidFill>
            </a:endParaRPr>
          </a:p>
          <a:p>
            <a:pPr marL="0" indent="0" algn="just">
              <a:buNone/>
            </a:pPr>
            <a:endParaRPr lang="it-IT" sz="2800" dirty="0">
              <a:solidFill>
                <a:schemeClr val="accent3">
                  <a:lumMod val="50000"/>
                </a:schemeClr>
              </a:solidFill>
            </a:endParaRPr>
          </a:p>
          <a:p>
            <a:pPr marL="0" indent="0" algn="just">
              <a:buNone/>
            </a:pPr>
            <a:r>
              <a:rPr lang="it-IT" sz="2800" dirty="0">
                <a:solidFill>
                  <a:schemeClr val="accent3">
                    <a:lumMod val="50000"/>
                  </a:schemeClr>
                </a:solidFill>
              </a:rPr>
              <a:t>Linea 5: Automatizzazione apertura bottale (emergenza o supporto operatore)</a:t>
            </a:r>
          </a:p>
          <a:p>
            <a:pPr algn="just">
              <a:buFont typeface="Wingdings" panose="05000000000000000000" pitchFamily="2" charset="2"/>
              <a:buChar char="§"/>
            </a:pPr>
            <a:endParaRPr lang="it-IT" sz="2800" dirty="0"/>
          </a:p>
          <a:p>
            <a:pPr lvl="1" algn="just">
              <a:buFont typeface="Wingdings" panose="05000000000000000000" pitchFamily="2" charset="2"/>
              <a:buChar char="§"/>
            </a:pPr>
            <a:endParaRPr lang="it-IT" sz="2400" dirty="0"/>
          </a:p>
          <a:p>
            <a:pPr algn="just">
              <a:buFont typeface="Wingdings" panose="05000000000000000000" pitchFamily="2" charset="2"/>
              <a:buChar char="§"/>
            </a:pPr>
            <a:endParaRPr lang="it-IT" sz="2800" dirty="0"/>
          </a:p>
          <a:p>
            <a:pPr marL="457200" lvl="1" indent="0" algn="just">
              <a:buNone/>
            </a:pPr>
            <a:endParaRPr lang="it-IT" sz="2400" dirty="0"/>
          </a:p>
          <a:p>
            <a:pPr marL="457200" lvl="1" indent="0" algn="just">
              <a:buNone/>
            </a:pPr>
            <a:endParaRPr lang="it-IT" sz="2400" dirty="0"/>
          </a:p>
          <a:p>
            <a:pPr marL="457200" lvl="1" indent="0" algn="just">
              <a:buNone/>
            </a:pPr>
            <a:endParaRPr lang="it-IT" sz="2400" dirty="0"/>
          </a:p>
          <a:p>
            <a:pPr algn="just">
              <a:buFont typeface="Wingdings" panose="05000000000000000000" pitchFamily="2" charset="2"/>
              <a:buChar char="§"/>
            </a:pPr>
            <a:endParaRPr lang="it-IT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FD8D618-A777-CA45-9AFC-FCBC2E2E49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2300" y="1286424"/>
            <a:ext cx="1714500" cy="118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95434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376</TotalTime>
  <Words>160</Words>
  <Application>Microsoft Office PowerPoint</Application>
  <PresentationFormat>Presentazione su schermo (4:3)</PresentationFormat>
  <Paragraphs>69</Paragraphs>
  <Slides>7</Slides>
  <Notes>1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3" baseType="lpstr">
      <vt:lpstr>Arial</vt:lpstr>
      <vt:lpstr>Berlin Sans FB Demi</vt:lpstr>
      <vt:lpstr>Calibri</vt:lpstr>
      <vt:lpstr>Times New Roman</vt:lpstr>
      <vt:lpstr>Wingdings</vt:lpstr>
      <vt:lpstr>Tema di Office</vt:lpstr>
      <vt:lpstr>Presentazione standard di PowerPoint</vt:lpstr>
      <vt:lpstr>Linee di sviluppo </vt:lpstr>
      <vt:lpstr> Controllo Remoto</vt:lpstr>
      <vt:lpstr>Controllo Remoto</vt:lpstr>
      <vt:lpstr>Monitoraggio telecamere</vt:lpstr>
      <vt:lpstr>Automazione apertura </vt:lpstr>
      <vt:lpstr>Linee di sviluppo </vt:lpstr>
    </vt:vector>
  </TitlesOfParts>
  <Company>DII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rosariogg</dc:creator>
  <cp:lastModifiedBy>Carlo Vallati</cp:lastModifiedBy>
  <cp:revision>96</cp:revision>
  <dcterms:created xsi:type="dcterms:W3CDTF">2018-10-30T09:00:22Z</dcterms:created>
  <dcterms:modified xsi:type="dcterms:W3CDTF">2019-02-22T13:39:23Z</dcterms:modified>
</cp:coreProperties>
</file>

<file path=docProps/thumbnail.jpeg>
</file>